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688" r:id="rId4"/>
    <p:sldMasterId id="2147483702" r:id="rId5"/>
  </p:sldMasterIdLst>
  <p:notesMasterIdLst>
    <p:notesMasterId r:id="rId18"/>
  </p:notesMasterIdLst>
  <p:sldIdLst>
    <p:sldId id="256" r:id="rId6"/>
    <p:sldId id="281" r:id="rId7"/>
    <p:sldId id="273" r:id="rId8"/>
    <p:sldId id="274" r:id="rId9"/>
    <p:sldId id="283" r:id="rId10"/>
    <p:sldId id="282" r:id="rId11"/>
    <p:sldId id="284" r:id="rId12"/>
    <p:sldId id="285" r:id="rId13"/>
    <p:sldId id="286" r:id="rId14"/>
    <p:sldId id="279" r:id="rId15"/>
    <p:sldId id="277" r:id="rId16"/>
    <p:sldId id="27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D6B1A0-537F-4705-A3BF-F8BE5482812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583B44-4E8E-42A3-907F-647CE94EA98B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Степень новизны </a:t>
          </a:r>
          <a:endParaRPr lang="ru-RU" dirty="0">
            <a:solidFill>
              <a:schemeClr val="tx1"/>
            </a:solidFill>
          </a:endParaRPr>
        </a:p>
      </dgm:t>
    </dgm:pt>
    <dgm:pt modelId="{693DC041-0D8C-4AC5-837E-81BF1EC03D5A}" type="parTrans" cxnId="{4601B6BF-F827-4B6B-9E38-1A3BAFCEA6D2}">
      <dgm:prSet/>
      <dgm:spPr/>
      <dgm:t>
        <a:bodyPr/>
        <a:lstStyle/>
        <a:p>
          <a:endParaRPr lang="ru-RU"/>
        </a:p>
      </dgm:t>
    </dgm:pt>
    <dgm:pt modelId="{C270941F-8448-4F35-BEAF-D5DE84F1CEE0}" type="sibTrans" cxnId="{4601B6BF-F827-4B6B-9E38-1A3BAFCEA6D2}">
      <dgm:prSet/>
      <dgm:spPr/>
      <dgm:t>
        <a:bodyPr/>
        <a:lstStyle/>
        <a:p>
          <a:endParaRPr lang="ru-RU"/>
        </a:p>
      </dgm:t>
    </dgm:pt>
    <dgm:pt modelId="{66CC49E9-8ED5-4C39-B06F-D0D8C71C27B2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Новые</a:t>
          </a:r>
        </a:p>
        <a:p>
          <a:r>
            <a:rPr lang="ru-RU" dirty="0" smtClean="0">
              <a:solidFill>
                <a:schemeClr val="tx1"/>
              </a:solidFill>
            </a:rPr>
            <a:t>(первичные)</a:t>
          </a:r>
          <a:endParaRPr lang="ru-RU" dirty="0">
            <a:solidFill>
              <a:schemeClr val="tx1"/>
            </a:solidFill>
          </a:endParaRPr>
        </a:p>
      </dgm:t>
    </dgm:pt>
    <dgm:pt modelId="{5C3BC5BB-AECF-42B0-8C37-531917E96F16}" type="parTrans" cxnId="{209ACB0A-FE36-4120-9ED5-338359116065}">
      <dgm:prSet/>
      <dgm:spPr/>
      <dgm:t>
        <a:bodyPr/>
        <a:lstStyle/>
        <a:p>
          <a:endParaRPr lang="ru-RU"/>
        </a:p>
      </dgm:t>
    </dgm:pt>
    <dgm:pt modelId="{2DFD6437-6574-48D5-9902-77B32EAB5E9D}" type="sibTrans" cxnId="{209ACB0A-FE36-4120-9ED5-338359116065}">
      <dgm:prSet/>
      <dgm:spPr/>
      <dgm:t>
        <a:bodyPr/>
        <a:lstStyle/>
        <a:p>
          <a:endParaRPr lang="ru-RU"/>
        </a:p>
      </dgm:t>
    </dgm:pt>
    <dgm:pt modelId="{6FB014BC-E237-42E4-9AE4-FE9EF6582B2B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Повторные</a:t>
          </a:r>
        </a:p>
        <a:p>
          <a:r>
            <a:rPr lang="ru-RU" dirty="0" smtClean="0">
              <a:solidFill>
                <a:schemeClr val="tx1"/>
              </a:solidFill>
            </a:rPr>
            <a:t>(вторичные)</a:t>
          </a:r>
          <a:endParaRPr lang="ru-RU" dirty="0">
            <a:solidFill>
              <a:schemeClr val="tx1"/>
            </a:solidFill>
          </a:endParaRPr>
        </a:p>
      </dgm:t>
    </dgm:pt>
    <dgm:pt modelId="{A82B8610-4F7A-485D-975B-8D59B5F71FD4}" type="parTrans" cxnId="{97EA7FE8-4FC8-497E-9272-773237D8C36C}">
      <dgm:prSet/>
      <dgm:spPr/>
      <dgm:t>
        <a:bodyPr/>
        <a:lstStyle/>
        <a:p>
          <a:endParaRPr lang="ru-RU"/>
        </a:p>
      </dgm:t>
    </dgm:pt>
    <dgm:pt modelId="{6DAD7C59-17C4-4068-8B38-A0D8287E1D7D}" type="sibTrans" cxnId="{97EA7FE8-4FC8-497E-9272-773237D8C36C}">
      <dgm:prSet/>
      <dgm:spPr/>
      <dgm:t>
        <a:bodyPr/>
        <a:lstStyle/>
        <a:p>
          <a:endParaRPr lang="ru-RU"/>
        </a:p>
      </dgm:t>
    </dgm:pt>
    <dgm:pt modelId="{81C24622-BACA-4FC2-9E74-410EA7FFDB7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Уникальные</a:t>
          </a:r>
          <a:endParaRPr lang="ru-RU" dirty="0">
            <a:solidFill>
              <a:schemeClr val="tx1"/>
            </a:solidFill>
          </a:endParaRPr>
        </a:p>
      </dgm:t>
    </dgm:pt>
    <dgm:pt modelId="{07144983-2F40-4FD0-A1D6-D2960BD69436}" type="parTrans" cxnId="{9FD461B7-FDF1-477B-83A7-4E6BC3358067}">
      <dgm:prSet/>
      <dgm:spPr/>
      <dgm:t>
        <a:bodyPr/>
        <a:lstStyle/>
        <a:p>
          <a:endParaRPr lang="ru-RU"/>
        </a:p>
      </dgm:t>
    </dgm:pt>
    <dgm:pt modelId="{857163F3-9FA6-43F7-A141-B244F33D9ABC}" type="sibTrans" cxnId="{9FD461B7-FDF1-477B-83A7-4E6BC3358067}">
      <dgm:prSet/>
      <dgm:spPr/>
      <dgm:t>
        <a:bodyPr/>
        <a:lstStyle/>
        <a:p>
          <a:endParaRPr lang="ru-RU"/>
        </a:p>
      </dgm:t>
    </dgm:pt>
    <dgm:pt modelId="{21AE4C0D-9CC0-459F-ABF9-7BDB85480720}" type="pres">
      <dgm:prSet presAssocID="{14D6B1A0-537F-4705-A3BF-F8BE5482812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FDF0D1-B507-4199-B7E1-3EDA0573132C}" type="pres">
      <dgm:prSet presAssocID="{05583B44-4E8E-42A3-907F-647CE94EA98B}" presName="roof" presStyleLbl="dkBgShp" presStyleIdx="0" presStyleCnt="2"/>
      <dgm:spPr/>
      <dgm:t>
        <a:bodyPr/>
        <a:lstStyle/>
        <a:p>
          <a:endParaRPr lang="ru-RU"/>
        </a:p>
      </dgm:t>
    </dgm:pt>
    <dgm:pt modelId="{4D774F4E-4AAE-4003-A2A3-B5FEF93224D5}" type="pres">
      <dgm:prSet presAssocID="{05583B44-4E8E-42A3-907F-647CE94EA98B}" presName="pillars" presStyleCnt="0"/>
      <dgm:spPr/>
    </dgm:pt>
    <dgm:pt modelId="{22DD3D82-C183-42EF-AB2F-AB91F292E51B}" type="pres">
      <dgm:prSet presAssocID="{05583B44-4E8E-42A3-907F-647CE94EA98B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8FD72D-68B2-4264-BA82-430DD2C253EF}" type="pres">
      <dgm:prSet presAssocID="{6FB014BC-E237-42E4-9AE4-FE9EF6582B2B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665C1C-7097-4F23-9FCF-0105AF745F84}" type="pres">
      <dgm:prSet presAssocID="{81C24622-BACA-4FC2-9E74-410EA7FFDB76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F5CF4F-9E16-4F24-947E-EF233189C3F3}" type="pres">
      <dgm:prSet presAssocID="{05583B44-4E8E-42A3-907F-647CE94EA98B}" presName="base" presStyleLbl="dkBgShp" presStyleIdx="1" presStyleCnt="2"/>
      <dgm:spPr/>
    </dgm:pt>
  </dgm:ptLst>
  <dgm:cxnLst>
    <dgm:cxn modelId="{9FD461B7-FDF1-477B-83A7-4E6BC3358067}" srcId="{05583B44-4E8E-42A3-907F-647CE94EA98B}" destId="{81C24622-BACA-4FC2-9E74-410EA7FFDB76}" srcOrd="2" destOrd="0" parTransId="{07144983-2F40-4FD0-A1D6-D2960BD69436}" sibTransId="{857163F3-9FA6-43F7-A141-B244F33D9ABC}"/>
    <dgm:cxn modelId="{209ACB0A-FE36-4120-9ED5-338359116065}" srcId="{05583B44-4E8E-42A3-907F-647CE94EA98B}" destId="{66CC49E9-8ED5-4C39-B06F-D0D8C71C27B2}" srcOrd="0" destOrd="0" parTransId="{5C3BC5BB-AECF-42B0-8C37-531917E96F16}" sibTransId="{2DFD6437-6574-48D5-9902-77B32EAB5E9D}"/>
    <dgm:cxn modelId="{4601B6BF-F827-4B6B-9E38-1A3BAFCEA6D2}" srcId="{14D6B1A0-537F-4705-A3BF-F8BE5482812E}" destId="{05583B44-4E8E-42A3-907F-647CE94EA98B}" srcOrd="0" destOrd="0" parTransId="{693DC041-0D8C-4AC5-837E-81BF1EC03D5A}" sibTransId="{C270941F-8448-4F35-BEAF-D5DE84F1CEE0}"/>
    <dgm:cxn modelId="{6AF16F30-E0ED-4096-AAE4-6AFBB6FEC0B1}" type="presOf" srcId="{6FB014BC-E237-42E4-9AE4-FE9EF6582B2B}" destId="{548FD72D-68B2-4264-BA82-430DD2C253EF}" srcOrd="0" destOrd="0" presId="urn:microsoft.com/office/officeart/2005/8/layout/hList3"/>
    <dgm:cxn modelId="{1D99EDBB-979A-4345-AC0E-3504B83030E6}" type="presOf" srcId="{14D6B1A0-537F-4705-A3BF-F8BE5482812E}" destId="{21AE4C0D-9CC0-459F-ABF9-7BDB85480720}" srcOrd="0" destOrd="0" presId="urn:microsoft.com/office/officeart/2005/8/layout/hList3"/>
    <dgm:cxn modelId="{E57B464B-9F5F-45D8-B95D-9561FEBD59F1}" type="presOf" srcId="{05583B44-4E8E-42A3-907F-647CE94EA98B}" destId="{5AFDF0D1-B507-4199-B7E1-3EDA0573132C}" srcOrd="0" destOrd="0" presId="urn:microsoft.com/office/officeart/2005/8/layout/hList3"/>
    <dgm:cxn modelId="{F32A5F03-7822-4FAB-8F35-C114564B7AB5}" type="presOf" srcId="{66CC49E9-8ED5-4C39-B06F-D0D8C71C27B2}" destId="{22DD3D82-C183-42EF-AB2F-AB91F292E51B}" srcOrd="0" destOrd="0" presId="urn:microsoft.com/office/officeart/2005/8/layout/hList3"/>
    <dgm:cxn modelId="{D9E23499-63FF-46ED-82D2-2BF33FCC15E1}" type="presOf" srcId="{81C24622-BACA-4FC2-9E74-410EA7FFDB76}" destId="{97665C1C-7097-4F23-9FCF-0105AF745F84}" srcOrd="0" destOrd="0" presId="urn:microsoft.com/office/officeart/2005/8/layout/hList3"/>
    <dgm:cxn modelId="{97EA7FE8-4FC8-497E-9272-773237D8C36C}" srcId="{05583B44-4E8E-42A3-907F-647CE94EA98B}" destId="{6FB014BC-E237-42E4-9AE4-FE9EF6582B2B}" srcOrd="1" destOrd="0" parTransId="{A82B8610-4F7A-485D-975B-8D59B5F71FD4}" sibTransId="{6DAD7C59-17C4-4068-8B38-A0D8287E1D7D}"/>
    <dgm:cxn modelId="{14A376E0-6E75-4640-8D65-DBCB8246BF26}" type="presParOf" srcId="{21AE4C0D-9CC0-459F-ABF9-7BDB85480720}" destId="{5AFDF0D1-B507-4199-B7E1-3EDA0573132C}" srcOrd="0" destOrd="0" presId="urn:microsoft.com/office/officeart/2005/8/layout/hList3"/>
    <dgm:cxn modelId="{F82AAC4E-EE75-450B-882F-67DFF338AFCF}" type="presParOf" srcId="{21AE4C0D-9CC0-459F-ABF9-7BDB85480720}" destId="{4D774F4E-4AAE-4003-A2A3-B5FEF93224D5}" srcOrd="1" destOrd="0" presId="urn:microsoft.com/office/officeart/2005/8/layout/hList3"/>
    <dgm:cxn modelId="{5E10B130-A041-497C-AA06-D9E36B36CD74}" type="presParOf" srcId="{4D774F4E-4AAE-4003-A2A3-B5FEF93224D5}" destId="{22DD3D82-C183-42EF-AB2F-AB91F292E51B}" srcOrd="0" destOrd="0" presId="urn:microsoft.com/office/officeart/2005/8/layout/hList3"/>
    <dgm:cxn modelId="{983360F2-9C30-45BC-AC0E-8BD60408D1A9}" type="presParOf" srcId="{4D774F4E-4AAE-4003-A2A3-B5FEF93224D5}" destId="{548FD72D-68B2-4264-BA82-430DD2C253EF}" srcOrd="1" destOrd="0" presId="urn:microsoft.com/office/officeart/2005/8/layout/hList3"/>
    <dgm:cxn modelId="{77521F84-709D-4835-906D-999079202027}" type="presParOf" srcId="{4D774F4E-4AAE-4003-A2A3-B5FEF93224D5}" destId="{97665C1C-7097-4F23-9FCF-0105AF745F84}" srcOrd="2" destOrd="0" presId="urn:microsoft.com/office/officeart/2005/8/layout/hList3"/>
    <dgm:cxn modelId="{F3BCAFA6-241B-4D2C-9F6F-6BC6C55944EA}" type="presParOf" srcId="{21AE4C0D-9CC0-459F-ABF9-7BDB85480720}" destId="{0EF5CF4F-9E16-4F24-947E-EF233189C3F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FE33AA-AE82-4E6C-B612-C425C34E9282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810B76-7DB9-4A7A-B472-9AFD4C870EB0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Требование к качеству работ и резуль­татов проектов</a:t>
          </a:r>
          <a:endParaRPr lang="ru-RU" dirty="0">
            <a:solidFill>
              <a:schemeClr val="tx1"/>
            </a:solidFill>
          </a:endParaRPr>
        </a:p>
      </dgm:t>
    </dgm:pt>
    <dgm:pt modelId="{3CBDEB81-1318-435A-93BF-E31253EEE44A}" type="parTrans" cxnId="{CFBEC7E2-C1C3-43DD-9E29-85602B03278F}">
      <dgm:prSet/>
      <dgm:spPr/>
      <dgm:t>
        <a:bodyPr/>
        <a:lstStyle/>
        <a:p>
          <a:endParaRPr lang="ru-RU"/>
        </a:p>
      </dgm:t>
    </dgm:pt>
    <dgm:pt modelId="{2AADC983-9FBD-4D11-AB64-0133DE165FEC}" type="sibTrans" cxnId="{CFBEC7E2-C1C3-43DD-9E29-85602B03278F}">
      <dgm:prSet/>
      <dgm:spPr/>
      <dgm:t>
        <a:bodyPr/>
        <a:lstStyle/>
        <a:p>
          <a:endParaRPr lang="ru-RU"/>
        </a:p>
      </dgm:t>
    </dgm:pt>
    <dgm:pt modelId="{E9AA5FFC-0464-41BC-AB45-37E06B767C17}">
      <dgm:prSet phldrT="[Текст]"/>
      <dgm:spPr/>
      <dgm:t>
        <a:bodyPr/>
        <a:lstStyle/>
        <a:p>
          <a:r>
            <a:rPr lang="ru-RU" i="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Бездефектные проекты </a:t>
          </a:r>
          <a:endParaRPr lang="ru-RU" i="0" dirty="0">
            <a:solidFill>
              <a:schemeClr val="tx1"/>
            </a:solidFill>
          </a:endParaRPr>
        </a:p>
      </dgm:t>
    </dgm:pt>
    <dgm:pt modelId="{B105CB47-95F8-43AC-A56B-221F6BD4753B}" type="parTrans" cxnId="{E99D792C-2F41-49BF-8EB9-503BCF9E56AA}">
      <dgm:prSet/>
      <dgm:spPr/>
      <dgm:t>
        <a:bodyPr/>
        <a:lstStyle/>
        <a:p>
          <a:endParaRPr lang="ru-RU"/>
        </a:p>
      </dgm:t>
    </dgm:pt>
    <dgm:pt modelId="{405958CF-14E1-415A-9B4C-DA412F26DA2F}" type="sibTrans" cxnId="{E99D792C-2F41-49BF-8EB9-503BCF9E56AA}">
      <dgm:prSet/>
      <dgm:spPr/>
      <dgm:t>
        <a:bodyPr/>
        <a:lstStyle/>
        <a:p>
          <a:endParaRPr lang="ru-RU"/>
        </a:p>
      </dgm:t>
    </dgm:pt>
    <dgm:pt modelId="{734FC1FA-2720-4893-8AB1-19F101934E0D}">
      <dgm:prSet phldrT="[Текст]"/>
      <dgm:spPr/>
      <dgm:t>
        <a:bodyPr/>
        <a:lstStyle/>
        <a:p>
          <a:r>
            <a:rPr lang="ru-RU" i="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Проекты повышенного качества </a:t>
          </a:r>
          <a:endParaRPr lang="ru-RU" i="0" dirty="0">
            <a:solidFill>
              <a:schemeClr val="tx1"/>
            </a:solidFill>
          </a:endParaRPr>
        </a:p>
      </dgm:t>
    </dgm:pt>
    <dgm:pt modelId="{1F4E7A59-CEB2-445B-872F-BE855BD5A251}" type="parTrans" cxnId="{AA0563CE-E9ED-40EF-9CFE-B9A9D064400A}">
      <dgm:prSet/>
      <dgm:spPr/>
      <dgm:t>
        <a:bodyPr/>
        <a:lstStyle/>
        <a:p>
          <a:endParaRPr lang="ru-RU"/>
        </a:p>
      </dgm:t>
    </dgm:pt>
    <dgm:pt modelId="{0CC82F6D-6B5C-4043-A205-6F43DCFC0117}" type="sibTrans" cxnId="{AA0563CE-E9ED-40EF-9CFE-B9A9D064400A}">
      <dgm:prSet/>
      <dgm:spPr/>
      <dgm:t>
        <a:bodyPr/>
        <a:lstStyle/>
        <a:p>
          <a:endParaRPr lang="ru-RU"/>
        </a:p>
      </dgm:t>
    </dgm:pt>
    <dgm:pt modelId="{061CEB10-5EEA-4852-B639-2A81CB6E8402}">
      <dgm:prSet phldrT="[Текст]"/>
      <dgm:spPr/>
      <dgm:t>
        <a:bodyPr/>
        <a:lstStyle/>
        <a:p>
          <a:r>
            <a:rPr lang="ru-RU" i="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Стандартные проекты </a:t>
          </a:r>
          <a:endParaRPr lang="ru-RU" i="0" dirty="0">
            <a:solidFill>
              <a:schemeClr val="tx1"/>
            </a:solidFill>
          </a:endParaRPr>
        </a:p>
      </dgm:t>
    </dgm:pt>
    <dgm:pt modelId="{ACA803FE-447D-4A6E-B886-D348590F0873}" type="parTrans" cxnId="{A59E12FC-637C-45C1-A763-A8D9488EC33C}">
      <dgm:prSet/>
      <dgm:spPr/>
      <dgm:t>
        <a:bodyPr/>
        <a:lstStyle/>
        <a:p>
          <a:endParaRPr lang="ru-RU"/>
        </a:p>
      </dgm:t>
    </dgm:pt>
    <dgm:pt modelId="{3B657D2A-6ECB-4861-8D57-E111A4ECAF68}" type="sibTrans" cxnId="{A59E12FC-637C-45C1-A763-A8D9488EC33C}">
      <dgm:prSet/>
      <dgm:spPr/>
      <dgm:t>
        <a:bodyPr/>
        <a:lstStyle/>
        <a:p>
          <a:endParaRPr lang="ru-RU"/>
        </a:p>
      </dgm:t>
    </dgm:pt>
    <dgm:pt modelId="{10CEF616-3FA4-4080-B795-494D1C84B48F}" type="pres">
      <dgm:prSet presAssocID="{92FE33AA-AE82-4E6C-B612-C425C34E928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898F64-5125-4466-9D5A-4C9DDC2F67DB}" type="pres">
      <dgm:prSet presAssocID="{A3810B76-7DB9-4A7A-B472-9AFD4C870EB0}" presName="roof" presStyleLbl="dkBgShp" presStyleIdx="0" presStyleCnt="2"/>
      <dgm:spPr/>
      <dgm:t>
        <a:bodyPr/>
        <a:lstStyle/>
        <a:p>
          <a:endParaRPr lang="ru-RU"/>
        </a:p>
      </dgm:t>
    </dgm:pt>
    <dgm:pt modelId="{838D1CA9-158F-4AE3-8C78-6C39F1A46A44}" type="pres">
      <dgm:prSet presAssocID="{A3810B76-7DB9-4A7A-B472-9AFD4C870EB0}" presName="pillars" presStyleCnt="0"/>
      <dgm:spPr/>
    </dgm:pt>
    <dgm:pt modelId="{B80EA91F-EF79-4B25-BEEE-63C70FA582FA}" type="pres">
      <dgm:prSet presAssocID="{A3810B76-7DB9-4A7A-B472-9AFD4C870EB0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ABA404-5556-423B-A486-5FA8A292F65D}" type="pres">
      <dgm:prSet presAssocID="{734FC1FA-2720-4893-8AB1-19F101934E0D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1E60D9-6CC3-4B9D-8077-4EB1D24D0ABC}" type="pres">
      <dgm:prSet presAssocID="{061CEB10-5EEA-4852-B639-2A81CB6E840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9635C1-DF82-4CE6-B864-99200391870E}" type="pres">
      <dgm:prSet presAssocID="{A3810B76-7DB9-4A7A-B472-9AFD4C870EB0}" presName="base" presStyleLbl="dkBgShp" presStyleIdx="1" presStyleCnt="2"/>
      <dgm:spPr/>
    </dgm:pt>
  </dgm:ptLst>
  <dgm:cxnLst>
    <dgm:cxn modelId="{14478BE7-3E39-4D37-82F8-4A7AEF56DACD}" type="presOf" srcId="{A3810B76-7DB9-4A7A-B472-9AFD4C870EB0}" destId="{58898F64-5125-4466-9D5A-4C9DDC2F67DB}" srcOrd="0" destOrd="0" presId="urn:microsoft.com/office/officeart/2005/8/layout/hList3"/>
    <dgm:cxn modelId="{CFBEC7E2-C1C3-43DD-9E29-85602B03278F}" srcId="{92FE33AA-AE82-4E6C-B612-C425C34E9282}" destId="{A3810B76-7DB9-4A7A-B472-9AFD4C870EB0}" srcOrd="0" destOrd="0" parTransId="{3CBDEB81-1318-435A-93BF-E31253EEE44A}" sibTransId="{2AADC983-9FBD-4D11-AB64-0133DE165FEC}"/>
    <dgm:cxn modelId="{06C0A726-4A15-42DB-83EF-64BD497C949F}" type="presOf" srcId="{E9AA5FFC-0464-41BC-AB45-37E06B767C17}" destId="{B80EA91F-EF79-4B25-BEEE-63C70FA582FA}" srcOrd="0" destOrd="0" presId="urn:microsoft.com/office/officeart/2005/8/layout/hList3"/>
    <dgm:cxn modelId="{B44A967D-E4FE-4587-B1CC-DC3A0CF115EF}" type="presOf" srcId="{734FC1FA-2720-4893-8AB1-19F101934E0D}" destId="{DFABA404-5556-423B-A486-5FA8A292F65D}" srcOrd="0" destOrd="0" presId="urn:microsoft.com/office/officeart/2005/8/layout/hList3"/>
    <dgm:cxn modelId="{4540E216-EE2B-46B6-BBD1-BFC3EB3D9CBE}" type="presOf" srcId="{061CEB10-5EEA-4852-B639-2A81CB6E8402}" destId="{A11E60D9-6CC3-4B9D-8077-4EB1D24D0ABC}" srcOrd="0" destOrd="0" presId="urn:microsoft.com/office/officeart/2005/8/layout/hList3"/>
    <dgm:cxn modelId="{A59E12FC-637C-45C1-A763-A8D9488EC33C}" srcId="{A3810B76-7DB9-4A7A-B472-9AFD4C870EB0}" destId="{061CEB10-5EEA-4852-B639-2A81CB6E8402}" srcOrd="2" destOrd="0" parTransId="{ACA803FE-447D-4A6E-B886-D348590F0873}" sibTransId="{3B657D2A-6ECB-4861-8D57-E111A4ECAF68}"/>
    <dgm:cxn modelId="{AA0563CE-E9ED-40EF-9CFE-B9A9D064400A}" srcId="{A3810B76-7DB9-4A7A-B472-9AFD4C870EB0}" destId="{734FC1FA-2720-4893-8AB1-19F101934E0D}" srcOrd="1" destOrd="0" parTransId="{1F4E7A59-CEB2-445B-872F-BE855BD5A251}" sibTransId="{0CC82F6D-6B5C-4043-A205-6F43DCFC0117}"/>
    <dgm:cxn modelId="{08F0E589-70A7-4A3C-955F-E55FA8AC068F}" type="presOf" srcId="{92FE33AA-AE82-4E6C-B612-C425C34E9282}" destId="{10CEF616-3FA4-4080-B795-494D1C84B48F}" srcOrd="0" destOrd="0" presId="urn:microsoft.com/office/officeart/2005/8/layout/hList3"/>
    <dgm:cxn modelId="{E99D792C-2F41-49BF-8EB9-503BCF9E56AA}" srcId="{A3810B76-7DB9-4A7A-B472-9AFD4C870EB0}" destId="{E9AA5FFC-0464-41BC-AB45-37E06B767C17}" srcOrd="0" destOrd="0" parTransId="{B105CB47-95F8-43AC-A56B-221F6BD4753B}" sibTransId="{405958CF-14E1-415A-9B4C-DA412F26DA2F}"/>
    <dgm:cxn modelId="{BAD4D7FC-5AD1-4894-ACDE-400EF92B08D3}" type="presParOf" srcId="{10CEF616-3FA4-4080-B795-494D1C84B48F}" destId="{58898F64-5125-4466-9D5A-4C9DDC2F67DB}" srcOrd="0" destOrd="0" presId="urn:microsoft.com/office/officeart/2005/8/layout/hList3"/>
    <dgm:cxn modelId="{7CB00B11-08D2-41C4-A61E-2E40F12CB062}" type="presParOf" srcId="{10CEF616-3FA4-4080-B795-494D1C84B48F}" destId="{838D1CA9-158F-4AE3-8C78-6C39F1A46A44}" srcOrd="1" destOrd="0" presId="urn:microsoft.com/office/officeart/2005/8/layout/hList3"/>
    <dgm:cxn modelId="{E4D2ABC9-3235-4593-AC3D-83E79C690455}" type="presParOf" srcId="{838D1CA9-158F-4AE3-8C78-6C39F1A46A44}" destId="{B80EA91F-EF79-4B25-BEEE-63C70FA582FA}" srcOrd="0" destOrd="0" presId="urn:microsoft.com/office/officeart/2005/8/layout/hList3"/>
    <dgm:cxn modelId="{6850944E-1306-4456-B1A5-84DAA1415752}" type="presParOf" srcId="{838D1CA9-158F-4AE3-8C78-6C39F1A46A44}" destId="{DFABA404-5556-423B-A486-5FA8A292F65D}" srcOrd="1" destOrd="0" presId="urn:microsoft.com/office/officeart/2005/8/layout/hList3"/>
    <dgm:cxn modelId="{FC5E0C35-123C-4A8B-B3A9-D44DCDB32CB1}" type="presParOf" srcId="{838D1CA9-158F-4AE3-8C78-6C39F1A46A44}" destId="{A11E60D9-6CC3-4B9D-8077-4EB1D24D0ABC}" srcOrd="2" destOrd="0" presId="urn:microsoft.com/office/officeart/2005/8/layout/hList3"/>
    <dgm:cxn modelId="{2974A795-8B56-4DB7-84E5-7857FD45BED7}" type="presParOf" srcId="{10CEF616-3FA4-4080-B795-494D1C84B48F}" destId="{159635C1-DF82-4CE6-B864-99200391870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FDF0D1-B507-4199-B7E1-3EDA0573132C}">
      <dsp:nvSpPr>
        <dsp:cNvPr id="0" name=""/>
        <dsp:cNvSpPr/>
      </dsp:nvSpPr>
      <dsp:spPr>
        <a:xfrm>
          <a:off x="0" y="0"/>
          <a:ext cx="8229600" cy="169484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>
              <a:solidFill>
                <a:schemeClr val="tx1"/>
              </a:solidFill>
            </a:rPr>
            <a:t>Степень новизны </a:t>
          </a:r>
          <a:endParaRPr lang="ru-RU" sz="6500" kern="1200" dirty="0">
            <a:solidFill>
              <a:schemeClr val="tx1"/>
            </a:solidFill>
          </a:endParaRPr>
        </a:p>
      </dsp:txBody>
      <dsp:txXfrm>
        <a:off x="0" y="0"/>
        <a:ext cx="8229600" cy="1694847"/>
      </dsp:txXfrm>
    </dsp:sp>
    <dsp:sp modelId="{22DD3D82-C183-42EF-AB2F-AB91F292E51B}">
      <dsp:nvSpPr>
        <dsp:cNvPr id="0" name=""/>
        <dsp:cNvSpPr/>
      </dsp:nvSpPr>
      <dsp:spPr>
        <a:xfrm>
          <a:off x="4018" y="1694847"/>
          <a:ext cx="2740521" cy="35591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Новые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(первичные)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4018" y="1694847"/>
        <a:ext cx="2740521" cy="3559179"/>
      </dsp:txXfrm>
    </dsp:sp>
    <dsp:sp modelId="{548FD72D-68B2-4264-BA82-430DD2C253EF}">
      <dsp:nvSpPr>
        <dsp:cNvPr id="0" name=""/>
        <dsp:cNvSpPr/>
      </dsp:nvSpPr>
      <dsp:spPr>
        <a:xfrm>
          <a:off x="2744539" y="1694847"/>
          <a:ext cx="2740521" cy="35591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Повторные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(вторичные)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2744539" y="1694847"/>
        <a:ext cx="2740521" cy="3559179"/>
      </dsp:txXfrm>
    </dsp:sp>
    <dsp:sp modelId="{97665C1C-7097-4F23-9FCF-0105AF745F84}">
      <dsp:nvSpPr>
        <dsp:cNvPr id="0" name=""/>
        <dsp:cNvSpPr/>
      </dsp:nvSpPr>
      <dsp:spPr>
        <a:xfrm>
          <a:off x="5485060" y="1694847"/>
          <a:ext cx="2740521" cy="35591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Уникальные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5485060" y="1694847"/>
        <a:ext cx="2740521" cy="3559179"/>
      </dsp:txXfrm>
    </dsp:sp>
    <dsp:sp modelId="{0EF5CF4F-9E16-4F24-947E-EF233189C3F3}">
      <dsp:nvSpPr>
        <dsp:cNvPr id="0" name=""/>
        <dsp:cNvSpPr/>
      </dsp:nvSpPr>
      <dsp:spPr>
        <a:xfrm>
          <a:off x="0" y="5254026"/>
          <a:ext cx="8229600" cy="39546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98F64-5125-4466-9D5A-4C9DDC2F67DB}">
      <dsp:nvSpPr>
        <dsp:cNvPr id="0" name=""/>
        <dsp:cNvSpPr/>
      </dsp:nvSpPr>
      <dsp:spPr>
        <a:xfrm>
          <a:off x="0" y="0"/>
          <a:ext cx="8229600" cy="178125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kern="120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Требование к качеству работ и резуль­татов проектов</a:t>
          </a:r>
          <a:endParaRPr lang="ru-RU" sz="4700" kern="1200" dirty="0">
            <a:solidFill>
              <a:schemeClr val="tx1"/>
            </a:solidFill>
          </a:endParaRPr>
        </a:p>
      </dsp:txBody>
      <dsp:txXfrm>
        <a:off x="0" y="0"/>
        <a:ext cx="8229600" cy="1781256"/>
      </dsp:txXfrm>
    </dsp:sp>
    <dsp:sp modelId="{B80EA91F-EF79-4B25-BEEE-63C70FA582FA}">
      <dsp:nvSpPr>
        <dsp:cNvPr id="0" name=""/>
        <dsp:cNvSpPr/>
      </dsp:nvSpPr>
      <dsp:spPr>
        <a:xfrm>
          <a:off x="4018" y="1781256"/>
          <a:ext cx="2740521" cy="37406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0" kern="120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Бездефектные проекты </a:t>
          </a:r>
          <a:endParaRPr lang="ru-RU" sz="3200" i="0" kern="1200" dirty="0">
            <a:solidFill>
              <a:schemeClr val="tx1"/>
            </a:solidFill>
          </a:endParaRPr>
        </a:p>
      </dsp:txBody>
      <dsp:txXfrm>
        <a:off x="4018" y="1781256"/>
        <a:ext cx="2740521" cy="3740639"/>
      </dsp:txXfrm>
    </dsp:sp>
    <dsp:sp modelId="{DFABA404-5556-423B-A486-5FA8A292F65D}">
      <dsp:nvSpPr>
        <dsp:cNvPr id="0" name=""/>
        <dsp:cNvSpPr/>
      </dsp:nvSpPr>
      <dsp:spPr>
        <a:xfrm>
          <a:off x="2744539" y="1781256"/>
          <a:ext cx="2740521" cy="37406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0" kern="120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Проекты повышенного качества </a:t>
          </a:r>
          <a:endParaRPr lang="ru-RU" sz="3200" i="0" kern="1200" dirty="0">
            <a:solidFill>
              <a:schemeClr val="tx1"/>
            </a:solidFill>
          </a:endParaRPr>
        </a:p>
      </dsp:txBody>
      <dsp:txXfrm>
        <a:off x="2744539" y="1781256"/>
        <a:ext cx="2740521" cy="3740639"/>
      </dsp:txXfrm>
    </dsp:sp>
    <dsp:sp modelId="{A11E60D9-6CC3-4B9D-8077-4EB1D24D0ABC}">
      <dsp:nvSpPr>
        <dsp:cNvPr id="0" name=""/>
        <dsp:cNvSpPr/>
      </dsp:nvSpPr>
      <dsp:spPr>
        <a:xfrm>
          <a:off x="5485060" y="1781256"/>
          <a:ext cx="2740521" cy="37406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0" kern="120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Стандартные проекты </a:t>
          </a:r>
          <a:endParaRPr lang="ru-RU" sz="3200" i="0" kern="1200" dirty="0">
            <a:solidFill>
              <a:schemeClr val="tx1"/>
            </a:solidFill>
          </a:endParaRPr>
        </a:p>
      </dsp:txBody>
      <dsp:txXfrm>
        <a:off x="5485060" y="1781256"/>
        <a:ext cx="2740521" cy="3740639"/>
      </dsp:txXfrm>
    </dsp:sp>
    <dsp:sp modelId="{159635C1-DF82-4CE6-B864-99200391870E}">
      <dsp:nvSpPr>
        <dsp:cNvPr id="0" name=""/>
        <dsp:cNvSpPr/>
      </dsp:nvSpPr>
      <dsp:spPr>
        <a:xfrm>
          <a:off x="0" y="5521896"/>
          <a:ext cx="8229600" cy="41562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BC8C7-6AE5-473A-9195-A32737A2F442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32EED-1602-4F8E-92FA-307A0B2B2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359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987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D54B51B-58C4-41FA-A50A-04648F11EB56}" type="slidenum">
              <a:rPr lang="ru-RU">
                <a:solidFill>
                  <a:prstClr val="black"/>
                </a:solidFill>
              </a:rPr>
              <a:pPr eaLnBrk="1" hangingPunct="1"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09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3EFFCDC-E072-4D56-82CF-5FDADD66322A}" type="slidenum">
              <a:rPr lang="ru-RU">
                <a:solidFill>
                  <a:prstClr val="black"/>
                </a:solidFill>
              </a:rPr>
              <a:pPr eaLnBrk="1" hangingPunct="1"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39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761ED06-2727-45E8-BF47-10FF5B50ED87}" type="slidenum">
              <a:rPr lang="ru-RU">
                <a:solidFill>
                  <a:prstClr val="black"/>
                </a:solidFill>
              </a:rPr>
              <a:pPr eaLnBrk="1" hangingPunct="1"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49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A86E4B5-4017-4725-97C2-93DC5A89ABFD}" type="slidenum">
              <a:rPr lang="ru-RU">
                <a:solidFill>
                  <a:prstClr val="black"/>
                </a:solidFill>
              </a:rPr>
              <a:pPr eaLnBrk="1" hangingPunct="1"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60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AB32BFD-EBD4-495E-B7F8-C066992A4ACA}" type="slidenum">
              <a:rPr lang="ru-RU">
                <a:solidFill>
                  <a:prstClr val="black"/>
                </a:solidFill>
              </a:rPr>
              <a:pPr eaLnBrk="1" hangingPunct="1"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484B3-0F43-4D7F-8DE8-0DC32CB1BD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490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84417-42A4-4E75-A41B-BD442DCB57E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406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2B86-E2F2-47D6-B49D-C4B886F958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705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7F1C-E5ED-4CD1-8CBE-8EA567B6400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836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14EA6-7ADF-4B26-9E89-B41973ED52F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5847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7925-E679-480C-A7B3-8879F3B9F5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6545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827E1-1273-4689-9BF8-219E727131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74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4675-306E-4727-9022-A2C6EB26201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509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B5D3-E3FF-478E-A5D8-629007372A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616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376FE-A8F9-4131-B09B-35EFE008F4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702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6180-A0C2-4877-A131-2922FC920F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4402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D7D63-4021-451F-81CF-AD56D061C4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0789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9A34-D2D9-4139-96A1-F912280ECF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9278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484B3-0F43-4D7F-8DE8-0DC32CB1BD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9957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84417-42A4-4E75-A41B-BD442DCB57E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2132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2B86-E2F2-47D6-B49D-C4B886F958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9848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7F1C-E5ED-4CD1-8CBE-8EA567B6400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0763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14EA6-7ADF-4B26-9E89-B41973ED52F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29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7925-E679-480C-A7B3-8879F3B9F5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537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827E1-1273-4689-9BF8-219E727131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0359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4675-306E-4727-9022-A2C6EB26201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086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B5D3-E3FF-478E-A5D8-629007372A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709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376FE-A8F9-4131-B09B-35EFE008F4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5567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6180-A0C2-4877-A131-2922FC920F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9015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D7D63-4021-451F-81CF-AD56D061C4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1028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9A34-D2D9-4139-96A1-F912280ECF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620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484B3-0F43-4D7F-8DE8-0DC32CB1BD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5700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84417-42A4-4E75-A41B-BD442DCB57E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10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2B86-E2F2-47D6-B49D-C4B886F958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8594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7F1C-E5ED-4CD1-8CBE-8EA567B6400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1800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14EA6-7ADF-4B26-9E89-B41973ED52F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2813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7925-E679-480C-A7B3-8879F3B9F5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3877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827E1-1273-4689-9BF8-219E727131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8179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4675-306E-4727-9022-A2C6EB26201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4791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B5D3-E3FF-478E-A5D8-629007372A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010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376FE-A8F9-4131-B09B-35EFE008F4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7903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6180-A0C2-4877-A131-2922FC920F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3864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D7D63-4021-451F-81CF-AD56D061C4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56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9A34-D2D9-4139-96A1-F912280ECF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76684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484B3-0F43-4D7F-8DE8-0DC32CB1BD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9068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84417-42A4-4E75-A41B-BD442DCB57E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88373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2B86-E2F2-47D6-B49D-C4B886F958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38292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7F1C-E5ED-4CD1-8CBE-8EA567B6400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65706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14EA6-7ADF-4B26-9E89-B41973ED52F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97317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7925-E679-480C-A7B3-8879F3B9F5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03073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827E1-1273-4689-9BF8-219E727131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75688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4675-306E-4727-9022-A2C6EB26201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12806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B5D3-E3FF-478E-A5D8-629007372A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97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376FE-A8F9-4131-B09B-35EFE008F4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42859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6180-A0C2-4877-A131-2922FC920F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41888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D7D63-4021-451F-81CF-AD56D061C4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96691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9A34-D2D9-4139-96A1-F912280ECF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220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F2209-FFAE-441C-8915-D2BCF7009822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15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F2209-FFAE-441C-8915-D2BCF7009822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36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F2209-FFAE-441C-8915-D2BCF7009822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46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F2209-FFAE-441C-8915-D2BCF7009822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24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404813"/>
            <a:ext cx="8928992" cy="597651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8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Общая характеристика управления проектами</a:t>
            </a:r>
            <a:b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1. Классификация проектов</a:t>
            </a:r>
            <a:b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 Стратегия проекта</a:t>
            </a:r>
            <a:b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81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66EF080-10AB-4AA9-80E6-36C0B1DEE3C1}" type="slidenum">
              <a:rPr lang="ru-RU">
                <a:solidFill>
                  <a:srgbClr val="000000"/>
                </a:solidFill>
              </a:rPr>
              <a:pPr eaLnBrk="1" hangingPunct="1"/>
              <a:t>10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Стратегия проекта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smtClean="0">
                <a:solidFill>
                  <a:srgbClr val="0033CC"/>
                </a:solidFill>
              </a:rPr>
              <a:t>Стратегия проекта</a:t>
            </a:r>
            <a:r>
              <a:rPr lang="ru-RU" sz="1800" smtClean="0"/>
              <a:t> (</a:t>
            </a:r>
            <a:r>
              <a:rPr lang="en-US" sz="1800" i="1" smtClean="0"/>
              <a:t>Project Strategy</a:t>
            </a:r>
            <a:r>
              <a:rPr lang="ru-RU" sz="1800" smtClean="0"/>
              <a:t>) определяет направления и основные принципы осуществления проекта; характеризуется набором качественных и количественных показателей, по которым оценивается выполнение проекта.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i="1" smtClean="0">
              <a:solidFill>
                <a:srgbClr val="0033CC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smtClean="0">
                <a:solidFill>
                  <a:srgbClr val="0033CC"/>
                </a:solidFill>
              </a:rPr>
              <a:t>Стратегия проекта</a:t>
            </a:r>
            <a:r>
              <a:rPr lang="ru-RU" sz="1800" smtClean="0"/>
              <a:t> описывает результаты и процессы, которые должны быть выполнены для достижения всей совокупности стоящих перед проектом целей.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Стратегия проекта должна вырабатываться еще на концептуальной стадии его осуществления, быть комплексной и охватывать все основные аспекты выполнения проекта.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По мере разработки проекта стратегия должна соответствующим образом обновляться и пересматриваться.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Управление проектами содержит набор практических методов по определению и оценке стратегии и целей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191330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D2A2F6-CA7E-40A0-92E1-A60F9AD1CBDF}" type="slidenum">
              <a:rPr lang="ru-RU">
                <a:solidFill>
                  <a:srgbClr val="000000"/>
                </a:solidFill>
              </a:rPr>
              <a:pPr eaLnBrk="1" hangingPunct="1"/>
              <a:t>11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Критерии успеха и неудачи проекта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435975" cy="48577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smtClean="0">
                <a:solidFill>
                  <a:srgbClr val="0033CC"/>
                </a:solidFill>
              </a:rPr>
              <a:t>Критерии успеха и неудачи проекта</a:t>
            </a:r>
            <a:r>
              <a:rPr lang="ru-RU" sz="1800" smtClean="0"/>
              <a:t> (</a:t>
            </a:r>
            <a:r>
              <a:rPr lang="en-US" sz="1800" i="1" smtClean="0"/>
              <a:t>Project Success and Failure Criteria</a:t>
            </a:r>
            <a:r>
              <a:rPr lang="ru-RU" sz="1800" smtClean="0"/>
              <a:t>) представляют собой совокупность показателей, которые дают возможность судить об успешности выполнения проекта.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Главным требованием к критериям является их однозначное и ясное определение.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Для каждого проекта и каждого заказчика критерии успеха должны быть определены, оценены и проанализированы.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Можно выделить </a:t>
            </a:r>
            <a:r>
              <a:rPr lang="ru-RU" sz="1800" i="1" smtClean="0"/>
              <a:t>три основных типа критериев</a:t>
            </a:r>
            <a:r>
              <a:rPr lang="ru-RU" sz="1800" smtClean="0"/>
              <a:t>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традиционный для управления проектами критерий: "в срок, в рамках выделенного бюджета, в соответствии с требованиями к качеству и к результатам проекта";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специфические критерии ведущей в проекте организации, например, заказчика или пользователя;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выгоды для участников проекта.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Критерии успеха и критерии неудачи взаимосвязаны между собой, однако, обладают потенциальной независимостью. Кроме того, с течением времени они могут изменяться, в частности по мере изменения ситуации на рынке.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Однако факт недостижения поставленных на этапе планирования целей проекта не всегда означает неудачу в выполнении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293429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CE48E09-76B8-4E74-A2C4-C1CA1447F26F}" type="slidenum">
              <a:rPr lang="ru-RU">
                <a:solidFill>
                  <a:srgbClr val="000000"/>
                </a:solidFill>
              </a:rPr>
              <a:pPr eaLnBrk="1" hangingPunct="1"/>
              <a:t>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Примеры критериев выполнения проекта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6418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Примерами </a:t>
            </a:r>
            <a:r>
              <a:rPr lang="ru-RU" sz="1800" i="1" smtClean="0">
                <a:solidFill>
                  <a:srgbClr val="0033CC"/>
                </a:solidFill>
              </a:rPr>
              <a:t>критериев успешного выполнения проекта</a:t>
            </a:r>
            <a:r>
              <a:rPr lang="ru-RU" sz="1800" smtClean="0"/>
              <a:t> (</a:t>
            </a:r>
            <a:r>
              <a:rPr lang="en-US" sz="1800" smtClean="0"/>
              <a:t>Project Success Criteria</a:t>
            </a:r>
            <a:r>
              <a:rPr lang="ru-RU" sz="1800" smtClean="0"/>
              <a:t>) могут быть следующие: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обеспечение требуемой функциональности;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выполнение требований клиента;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выгода для подрядчика;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удовлетворение потребностей всех участников проекта;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достижение предварительно поставленных целей.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Примерами </a:t>
            </a:r>
            <a:r>
              <a:rPr lang="ru-RU" sz="1800" i="1" smtClean="0">
                <a:solidFill>
                  <a:srgbClr val="0033CC"/>
                </a:solidFill>
              </a:rPr>
              <a:t>критериев неудачного выполнения проекта</a:t>
            </a:r>
            <a:r>
              <a:rPr lang="ru-RU" sz="1800" smtClean="0"/>
              <a:t> (</a:t>
            </a:r>
            <a:r>
              <a:rPr lang="en-US" sz="1800" smtClean="0"/>
              <a:t>Project Failure Criteria</a:t>
            </a:r>
            <a:r>
              <a:rPr lang="ru-RU" sz="1800" smtClean="0"/>
              <a:t>) могут быть следующие: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превышение лимита затрат или времени;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несоответствие требуемому качеству;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незнание или игнорирование требований или претензий.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Кроме того, </a:t>
            </a:r>
            <a:r>
              <a:rPr lang="ru-RU" sz="1800" i="1" smtClean="0">
                <a:solidFill>
                  <a:srgbClr val="0033CC"/>
                </a:solidFill>
              </a:rPr>
              <a:t>критичными для успеха</a:t>
            </a:r>
            <a:r>
              <a:rPr lang="ru-RU" sz="1800" smtClean="0"/>
              <a:t> </a:t>
            </a:r>
            <a:r>
              <a:rPr lang="ru-RU" sz="1800" i="1" smtClean="0">
                <a:solidFill>
                  <a:srgbClr val="0033CC"/>
                </a:solidFill>
              </a:rPr>
              <a:t>проекта</a:t>
            </a:r>
            <a:r>
              <a:rPr lang="ru-RU" sz="1800" smtClean="0"/>
              <a:t> признаются также следующие </a:t>
            </a:r>
            <a:r>
              <a:rPr lang="ru-RU" sz="1800" i="1" smtClean="0"/>
              <a:t>неявные факторы</a:t>
            </a:r>
            <a:r>
              <a:rPr lang="ru-RU" sz="1800" smtClean="0"/>
              <a:t> (</a:t>
            </a:r>
            <a:r>
              <a:rPr lang="en-US" sz="1800" smtClean="0"/>
              <a:t>Soft factors</a:t>
            </a:r>
            <a:r>
              <a:rPr lang="ru-RU" sz="1800" smtClean="0"/>
              <a:t>):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квалификация персонала проекта;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общественное поведение в конфликтах;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мотивация работы;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стиль менеджмента.</a:t>
            </a:r>
          </a:p>
        </p:txBody>
      </p:sp>
    </p:spTree>
    <p:extLst>
      <p:ext uri="{BB962C8B-B14F-4D97-AF65-F5344CB8AC3E}">
        <p14:creationId xmlns:p14="http://schemas.microsoft.com/office/powerpoint/2010/main" val="404902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84417-42A4-4E75-A41B-BD442DCB57E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ru-RU">
              <a:solidFill>
                <a:srgbClr val="000000"/>
              </a:solidFill>
            </a:endParaRPr>
          </a:p>
        </p:txBody>
      </p:sp>
      <p:pic>
        <p:nvPicPr>
          <p:cNvPr id="4098" name="Picture 2" descr="C:\Users\инна\Desktop\slide-1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640960" cy="65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95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EBE2B5E-9CD9-4CEC-8342-F3AAB79AFDA4}" type="slidenum">
              <a:rPr lang="ru-RU">
                <a:solidFill>
                  <a:srgbClr val="000000"/>
                </a:solidFill>
              </a:rPr>
              <a:pPr eaLnBrk="1" hangingPunct="1"/>
              <a:t>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err="1" smtClean="0">
                <a:solidFill>
                  <a:srgbClr val="0033CC"/>
                </a:solidFill>
              </a:rPr>
              <a:t>Монопроекты</a:t>
            </a:r>
            <a:r>
              <a:rPr lang="ru-RU" sz="2000" i="1" dirty="0" smtClean="0">
                <a:solidFill>
                  <a:srgbClr val="0070C0"/>
                </a:solidFill>
              </a:rPr>
              <a:t>- </a:t>
            </a:r>
            <a:r>
              <a:rPr lang="ru-RU" sz="2000" dirty="0" smtClean="0"/>
              <a:t>это отдельный проект определённого типа и масштаба 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2000" i="1" dirty="0" smtClean="0">
              <a:solidFill>
                <a:srgbClr val="0033CC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err="1">
                <a:solidFill>
                  <a:srgbClr val="0033CC"/>
                </a:solidFill>
              </a:rPr>
              <a:t>Мультипроекты</a:t>
            </a:r>
            <a:r>
              <a:rPr lang="ru-RU" sz="2000" dirty="0"/>
              <a:t> - это комплексные программы или проекты, осуществляемые в рамках крупных организаций, компаний и фирм. </a:t>
            </a:r>
            <a:endParaRPr lang="ru-RU" sz="2000" dirty="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2000" dirty="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err="1" smtClean="0">
                <a:solidFill>
                  <a:srgbClr val="0033CC"/>
                </a:solidFill>
              </a:rPr>
              <a:t>Мультипроекты</a:t>
            </a:r>
            <a:r>
              <a:rPr lang="ru-RU" sz="2000" i="1" dirty="0" smtClean="0">
                <a:solidFill>
                  <a:srgbClr val="0033CC"/>
                </a:solidFill>
              </a:rPr>
              <a:t>- </a:t>
            </a:r>
            <a:r>
              <a:rPr lang="ru-RU" sz="2000" dirty="0" smtClean="0"/>
              <a:t>это комплексный проект состоящий из нескольких </a:t>
            </a:r>
            <a:r>
              <a:rPr lang="ru-RU" sz="2000" dirty="0" err="1" smtClean="0"/>
              <a:t>монопроектов</a:t>
            </a:r>
            <a:r>
              <a:rPr lang="ru-RU" sz="2000" dirty="0" smtClean="0"/>
              <a:t>.</a:t>
            </a:r>
            <a:endParaRPr lang="ru-RU" sz="2000" dirty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/>
              <a:t>Такие программы связаны с определением концепций и направлений стратегического развития организаций и предприятий и превращением их в прибыльные, конкурентоспособные фирмы.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2000" i="1" dirty="0" smtClean="0">
              <a:solidFill>
                <a:srgbClr val="0033CC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i="1" dirty="0" err="1" smtClean="0">
                <a:solidFill>
                  <a:srgbClr val="0033CC"/>
                </a:solidFill>
              </a:rPr>
              <a:t>Мегапроекты</a:t>
            </a:r>
            <a:r>
              <a:rPr lang="ru-RU" sz="2000" dirty="0" smtClean="0"/>
              <a:t> - это целевые программы, содержащие множество взаимосвязанных проектов (включающих моно-</a:t>
            </a:r>
            <a:r>
              <a:rPr lang="ru-RU" sz="2000" dirty="0" err="1" smtClean="0"/>
              <a:t>мультипроектов</a:t>
            </a:r>
            <a:r>
              <a:rPr lang="ru-RU" sz="2000" dirty="0" smtClean="0"/>
              <a:t>), объединенных общей целью, выделенными ресурсами и отпущенным на их выполнение временем.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Такие программы могут быть международными, государственными, национальными, региональными, межотраслевыми, отраслевыми и смешанными. Как правило, программы формируются, поддерживаются и координируются на верхних уровнях управления: государственном (межгосударственном), региональном, муниципальном и т. д.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i="1" dirty="0" smtClean="0"/>
          </a:p>
        </p:txBody>
      </p:sp>
    </p:spTree>
    <p:extLst>
      <p:ext uri="{BB962C8B-B14F-4D97-AF65-F5344CB8AC3E}">
        <p14:creationId xmlns:p14="http://schemas.microsoft.com/office/powerpoint/2010/main" val="2311729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DCC3EB3-99FA-402C-AB6D-D8AC5FAC1D99}" type="slidenum">
              <a:rPr lang="ru-RU">
                <a:solidFill>
                  <a:srgbClr val="000000"/>
                </a:solidFill>
              </a:rPr>
              <a:pPr eaLnBrk="1" hangingPunct="1"/>
              <a:t>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Многопроектное управление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dirty="0" err="1" smtClean="0">
                <a:solidFill>
                  <a:srgbClr val="0033CC"/>
                </a:solidFill>
              </a:rPr>
              <a:t>Многопроектное</a:t>
            </a:r>
            <a:r>
              <a:rPr lang="ru-RU" sz="1800" i="1" dirty="0" smtClean="0">
                <a:solidFill>
                  <a:srgbClr val="0033CC"/>
                </a:solidFill>
              </a:rPr>
              <a:t> управление</a:t>
            </a:r>
            <a:r>
              <a:rPr lang="ru-RU" sz="1800" dirty="0" smtClean="0">
                <a:solidFill>
                  <a:srgbClr val="0033CC"/>
                </a:solidFill>
              </a:rPr>
              <a:t> (20)</a:t>
            </a:r>
            <a:r>
              <a:rPr lang="ru-RU" sz="1800" dirty="0" smtClean="0"/>
              <a:t> координирует все множество проектов, выполняемых в организации.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/>
              <a:t>Разделение проекта на множество </a:t>
            </a:r>
            <a:r>
              <a:rPr lang="ru-RU" sz="1800" dirty="0" err="1" smtClean="0"/>
              <a:t>подпроектов</a:t>
            </a:r>
            <a:r>
              <a:rPr lang="ru-RU" sz="1800" dirty="0" smtClean="0"/>
              <a:t>, считается частью типового подхода к управлению проектами.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i="1" dirty="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rgbClr val="0033CC"/>
                </a:solidFill>
              </a:rPr>
              <a:t>Управление программой</a:t>
            </a:r>
            <a:r>
              <a:rPr lang="ru-RU" sz="1800" dirty="0" smtClean="0"/>
              <a:t> (</a:t>
            </a:r>
            <a:r>
              <a:rPr lang="en-US" sz="1800" i="1" dirty="0" smtClean="0"/>
              <a:t>Program control</a:t>
            </a:r>
            <a:r>
              <a:rPr lang="ru-RU" sz="1800" dirty="0" smtClean="0"/>
              <a:t>) требует использования дополнительных средств и создания специальных структурных подразделений, таких как: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800" dirty="0" smtClean="0"/>
              <a:t>руководящий комитет (</a:t>
            </a:r>
            <a:r>
              <a:rPr lang="en-US" sz="1800" i="1" dirty="0" smtClean="0">
                <a:solidFill>
                  <a:srgbClr val="0033CC"/>
                </a:solidFill>
              </a:rPr>
              <a:t>steering committee</a:t>
            </a:r>
            <a:r>
              <a:rPr lang="ru-RU" sz="1800" dirty="0" smtClean="0"/>
              <a:t>);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800" dirty="0" smtClean="0"/>
              <a:t>центральный координатор проектов (</a:t>
            </a:r>
            <a:r>
              <a:rPr lang="en-US" sz="1800" i="1" dirty="0" smtClean="0">
                <a:solidFill>
                  <a:srgbClr val="0033CC"/>
                </a:solidFill>
              </a:rPr>
              <a:t>central project controller</a:t>
            </a:r>
            <a:r>
              <a:rPr lang="ru-RU" sz="1800" dirty="0" smtClean="0"/>
              <a:t>);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800" dirty="0" smtClean="0"/>
              <a:t>бюро</a:t>
            </a:r>
            <a:r>
              <a:rPr lang="en-US" sz="1800" dirty="0" smtClean="0"/>
              <a:t> </a:t>
            </a:r>
            <a:r>
              <a:rPr lang="ru-RU" sz="1800" dirty="0" smtClean="0"/>
              <a:t>проектов</a:t>
            </a:r>
            <a:r>
              <a:rPr lang="en-US" sz="1800" dirty="0" smtClean="0"/>
              <a:t>, </a:t>
            </a:r>
            <a:r>
              <a:rPr lang="ru-RU" sz="1800" dirty="0" smtClean="0"/>
              <a:t>директор</a:t>
            </a:r>
            <a:r>
              <a:rPr lang="en-US" sz="1800" dirty="0" smtClean="0"/>
              <a:t> </a:t>
            </a:r>
            <a:r>
              <a:rPr lang="ru-RU" sz="1800" dirty="0" smtClean="0"/>
              <a:t>проектов</a:t>
            </a:r>
            <a:r>
              <a:rPr lang="en-US" sz="1800" dirty="0" smtClean="0"/>
              <a:t> (</a:t>
            </a:r>
            <a:r>
              <a:rPr lang="en-US" sz="1800" i="1" dirty="0" smtClean="0">
                <a:solidFill>
                  <a:srgbClr val="0033CC"/>
                </a:solidFill>
              </a:rPr>
              <a:t>project office, projects director</a:t>
            </a:r>
            <a:r>
              <a:rPr lang="en-US" sz="1800" dirty="0" smtClean="0"/>
              <a:t>);</a:t>
            </a:r>
            <a:endParaRPr lang="ru-RU" sz="1800" dirty="0" smtClean="0"/>
          </a:p>
          <a:p>
            <a:pPr algn="just" eaLnBrk="1" hangingPunct="1">
              <a:lnSpc>
                <a:spcPct val="80000"/>
              </a:lnSpc>
            </a:pPr>
            <a:r>
              <a:rPr lang="ru-RU" sz="1800" dirty="0" smtClean="0"/>
              <a:t>группа руководителей проектов (</a:t>
            </a:r>
            <a:r>
              <a:rPr lang="en-US" sz="1800" i="1" dirty="0" smtClean="0">
                <a:solidFill>
                  <a:srgbClr val="0033CC"/>
                </a:solidFill>
              </a:rPr>
              <a:t>project manager circle</a:t>
            </a:r>
            <a:r>
              <a:rPr lang="ru-RU" sz="1800" dirty="0" smtClean="0"/>
              <a:t>);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800" dirty="0" smtClean="0"/>
              <a:t>прочие.</a:t>
            </a:r>
          </a:p>
        </p:txBody>
      </p:sp>
    </p:spTree>
    <p:extLst>
      <p:ext uri="{BB962C8B-B14F-4D97-AF65-F5344CB8AC3E}">
        <p14:creationId xmlns:p14="http://schemas.microsoft.com/office/powerpoint/2010/main" val="91916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672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b="1" i="1" dirty="0" smtClean="0">
                <a:solidFill>
                  <a:srgbClr val="0033CC"/>
                </a:solidFill>
              </a:rPr>
              <a:t>ТИП ПРОЕКТА</a:t>
            </a:r>
          </a:p>
          <a:p>
            <a:pPr marL="0" indent="0" algn="ctr">
              <a:buNone/>
            </a:pPr>
            <a:endParaRPr lang="ru-RU" sz="1800" b="1" i="1" dirty="0" smtClean="0">
              <a:solidFill>
                <a:srgbClr val="0033CC"/>
              </a:solidFill>
            </a:endParaRPr>
          </a:p>
          <a:p>
            <a:r>
              <a:rPr lang="ru-RU" sz="1600" b="1" i="1" dirty="0" smtClean="0"/>
              <a:t>Социальные проекты- </a:t>
            </a:r>
            <a:r>
              <a:rPr lang="ru-RU" sz="1600" dirty="0"/>
              <a:t>(реформирование системы социального обеспечения, социальная защита необеспеченных слоев населения, преодоление последствий природных и социальных потрясений</a:t>
            </a:r>
            <a:r>
              <a:rPr lang="ru-RU" sz="1600" dirty="0" smtClean="0"/>
              <a:t>);</a:t>
            </a:r>
          </a:p>
          <a:p>
            <a:pPr marL="0" indent="0">
              <a:buNone/>
            </a:pPr>
            <a:endParaRPr lang="ru-RU" sz="1600" b="1" i="1" dirty="0" smtClean="0"/>
          </a:p>
          <a:p>
            <a:r>
              <a:rPr lang="ru-RU" sz="1600" b="1" i="1" dirty="0" smtClean="0"/>
              <a:t>Экономические </a:t>
            </a:r>
            <a:r>
              <a:rPr lang="ru-RU" sz="1600" b="1" i="1" dirty="0"/>
              <a:t>проекты</a:t>
            </a:r>
            <a:r>
              <a:rPr lang="ru-RU" sz="1600" dirty="0"/>
              <a:t> - (приватизация предприятия, внедрение системы финансового планирования и бюджетирования, введение новой системы налогообложения и т. д</a:t>
            </a:r>
            <a:r>
              <a:rPr lang="ru-RU" sz="1600" dirty="0" smtClean="0"/>
              <a:t>.);</a:t>
            </a:r>
          </a:p>
          <a:p>
            <a:pPr marL="0" indent="0">
              <a:buNone/>
            </a:pPr>
            <a:endParaRPr lang="ru-RU" sz="1600" dirty="0" smtClean="0"/>
          </a:p>
          <a:p>
            <a:r>
              <a:rPr lang="ru-RU" sz="1600" b="1" i="1" dirty="0" smtClean="0"/>
              <a:t>Организационные проекты- </a:t>
            </a:r>
            <a:r>
              <a:rPr lang="ru-RU" sz="1600" dirty="0"/>
              <a:t>(реформирование существующего или создание нового предприятия, внедрение новой системы управления, проведение международной конференции и т. д</a:t>
            </a:r>
            <a:r>
              <a:rPr lang="ru-RU" sz="1600" dirty="0" smtClean="0"/>
              <a:t>.);</a:t>
            </a:r>
          </a:p>
          <a:p>
            <a:pPr marL="0" indent="0">
              <a:buNone/>
            </a:pPr>
            <a:endParaRPr lang="ru-RU" sz="1600" b="1" i="1" dirty="0" smtClean="0"/>
          </a:p>
          <a:p>
            <a:r>
              <a:rPr lang="ru-RU" sz="1600" b="1" i="1" dirty="0" smtClean="0"/>
              <a:t>Технические проекты-</a:t>
            </a:r>
            <a:r>
              <a:rPr lang="ru-RU" sz="1600" dirty="0"/>
              <a:t>(строительство здания или сооружения, внедрение новой производственной линии, разработка программного обеспечения и т. д.);</a:t>
            </a:r>
            <a:endParaRPr lang="ru-RU" sz="1600" b="1" i="1" dirty="0" smtClean="0"/>
          </a:p>
          <a:p>
            <a:endParaRPr lang="ru-RU" sz="1600" dirty="0"/>
          </a:p>
          <a:p>
            <a:r>
              <a:rPr lang="ru-RU" sz="1600" b="1" i="1" dirty="0"/>
              <a:t>Смешанные проекты</a:t>
            </a:r>
            <a:r>
              <a:rPr lang="ru-RU" sz="1600" dirty="0"/>
              <a:t>, реализуемые сразу в нескольких областях деятельности</a:t>
            </a:r>
            <a:r>
              <a:rPr lang="ru-RU" sz="1600" dirty="0" smtClean="0"/>
              <a:t>, с привлечением специалистов из разных областей, данные проекты являются наиболее сложными и трудоемкими, поскольку в них требуется нестандартный подход. </a:t>
            </a:r>
            <a:r>
              <a:rPr lang="ru-RU" sz="1600" dirty="0"/>
              <a:t>– </a:t>
            </a:r>
            <a:r>
              <a:rPr lang="ru-RU" sz="1600" dirty="0" smtClean="0"/>
              <a:t>(к </a:t>
            </a:r>
            <a:r>
              <a:rPr lang="ru-RU" sz="1600" dirty="0"/>
              <a:t>примеру, проект реформирования предприятия, включающий внедрение системы финансового планирования и бюджетирования, разработку и внедрение специального программного </a:t>
            </a:r>
            <a:r>
              <a:rPr lang="ru-RU" sz="1600" dirty="0" smtClean="0"/>
              <a:t>обеспечения). </a:t>
            </a:r>
            <a:endParaRPr lang="ru-RU" sz="16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84417-42A4-4E75-A41B-BD442DCB57E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3909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56"/>
          </a:xfrm>
        </p:spPr>
        <p:txBody>
          <a:bodyPr/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rgbClr val="0033CC"/>
                </a:solidFill>
              </a:rPr>
              <a:t>ВИД ПРОЕКТА</a:t>
            </a:r>
          </a:p>
          <a:p>
            <a:pPr marL="0" indent="0" algn="ctr">
              <a:buNone/>
            </a:pPr>
            <a:endParaRPr lang="ru-RU" sz="1600" b="1" dirty="0" smtClean="0">
              <a:solidFill>
                <a:srgbClr val="0033CC"/>
              </a:solidFill>
            </a:endParaRPr>
          </a:p>
          <a:p>
            <a:r>
              <a:rPr lang="ru-RU" sz="1600" b="1" i="1" dirty="0" smtClean="0"/>
              <a:t>Образовательные проекты –</a:t>
            </a:r>
            <a:r>
              <a:rPr lang="ru-RU" sz="1600" dirty="0"/>
              <a:t>направленных на организацию образовательного процесса и отдельных его видов и направлений</a:t>
            </a:r>
            <a:r>
              <a:rPr lang="ru-RU" sz="1600" dirty="0" smtClean="0"/>
              <a:t>.</a:t>
            </a:r>
          </a:p>
          <a:p>
            <a:endParaRPr lang="ru-RU" sz="1600" b="1" i="1" dirty="0" smtClean="0"/>
          </a:p>
          <a:p>
            <a:r>
              <a:rPr lang="ru-RU" sz="1600" b="1" i="1" dirty="0" smtClean="0"/>
              <a:t>Исследования и развития- </a:t>
            </a:r>
            <a:r>
              <a:rPr lang="ru-RU" sz="1600" dirty="0"/>
              <a:t>подразумевается деятельность учащихся, направленная на решение творческой, исследовательской проблемы (задачи) с заранее не известным решением и предполагающая наличие основных этапов, характерных для научного исследования</a:t>
            </a:r>
            <a:r>
              <a:rPr lang="ru-RU" sz="1600" dirty="0" smtClean="0"/>
              <a:t>.</a:t>
            </a:r>
          </a:p>
          <a:p>
            <a:endParaRPr lang="ru-RU" sz="1600" b="1" i="1" dirty="0" smtClean="0"/>
          </a:p>
          <a:p>
            <a:r>
              <a:rPr lang="ru-RU" sz="1600" dirty="0" smtClean="0"/>
              <a:t>К </a:t>
            </a:r>
            <a:r>
              <a:rPr lang="ru-RU" sz="1600" b="1" dirty="0"/>
              <a:t>инновационным </a:t>
            </a:r>
            <a:r>
              <a:rPr lang="ru-RU" sz="1600" dirty="0"/>
              <a:t>проектам относятся проекты, главной целью которых является разработка и использование ноу-хау, новых технологий и иных нововведений, которые обеспечивают развитие систем. </a:t>
            </a:r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smtClean="0"/>
              <a:t>К </a:t>
            </a:r>
            <a:r>
              <a:rPr lang="ru-RU" sz="1600" b="1" dirty="0"/>
              <a:t>инвестиционным </a:t>
            </a:r>
            <a:r>
              <a:rPr lang="ru-RU" sz="1600" dirty="0"/>
              <a:t>проектам относятся проекты, главной целью в которых является создание или модернизация основных фондов, которые требуют вложения </a:t>
            </a:r>
            <a:r>
              <a:rPr lang="ru-RU" sz="1600" dirty="0" smtClean="0"/>
              <a:t>инвестиций</a:t>
            </a:r>
          </a:p>
          <a:p>
            <a:endParaRPr lang="ru-RU" sz="1600" dirty="0" smtClean="0"/>
          </a:p>
          <a:p>
            <a:r>
              <a:rPr lang="ru-RU" sz="1600" b="1" i="1" dirty="0" smtClean="0"/>
              <a:t>Комбинированные проекты </a:t>
            </a:r>
            <a:r>
              <a:rPr lang="ru-RU" sz="1600" dirty="0"/>
              <a:t>представляют собой сочетание (комбинацию) различных видов проектов.</a:t>
            </a:r>
            <a:endParaRPr lang="ru-RU" sz="1600" b="1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84417-42A4-4E75-A41B-BD442DCB57E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7404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4101467"/>
              </p:ext>
            </p:extLst>
          </p:nvPr>
        </p:nvGraphicFramePr>
        <p:xfrm>
          <a:off x="457200" y="476672"/>
          <a:ext cx="822960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84417-42A4-4E75-A41B-BD442DCB57E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1411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8009416"/>
              </p:ext>
            </p:extLst>
          </p:nvPr>
        </p:nvGraphicFramePr>
        <p:xfrm>
          <a:off x="457200" y="188640"/>
          <a:ext cx="8229600" cy="5937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84417-42A4-4E75-A41B-BD442DCB57E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83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 признаку отраслевой принадлежности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перечень воз­можных проектов повторяет список отраслей и </a:t>
            </a:r>
            <a:r>
              <a:rPr lang="ru-RU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подотраслей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экономики и социальной сферы (промышленность, стро­ительство, транспорт, здравоохранение, туризм и т.д.); </a:t>
            </a: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нет такой отрасли или сферы, где не возникала бы потребность в изменениях, развитии, росте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т.е. в выполнении определен­ных проектов.</a:t>
            </a:r>
            <a:endParaRPr lang="ru-RU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84417-42A4-4E75-A41B-BD442DCB57E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59002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933</Words>
  <Application>Microsoft Office PowerPoint</Application>
  <PresentationFormat>Экран (4:3)</PresentationFormat>
  <Paragraphs>105</Paragraphs>
  <Slides>12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Тема Office</vt:lpstr>
      <vt:lpstr>ИТ</vt:lpstr>
      <vt:lpstr>1_ИТ</vt:lpstr>
      <vt:lpstr>2_ИТ</vt:lpstr>
      <vt:lpstr>3_ИТ</vt:lpstr>
      <vt:lpstr>Тема 4. Общая характеристика управления проектами  1. Классификация проектов  2. Стратегия проекта </vt:lpstr>
      <vt:lpstr>Презентация PowerPoint</vt:lpstr>
      <vt:lpstr>Презентация PowerPoint</vt:lpstr>
      <vt:lpstr>Многопроектное управление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Стратегия проекта</vt:lpstr>
      <vt:lpstr>Критерии успеха и неудачи проекта</vt:lpstr>
      <vt:lpstr>Примеры критериев выполнения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Общая характеристика управления проектами  План:  1. Объективные предпосылки  возникновения методов УП 2. Проект: понятие и содержание 3. Основные признаки проекта 4. Классификация проектов 5. Программа 6. Цели и задачи проекта</dc:title>
  <dc:creator>Светлана Лёвушкина</dc:creator>
  <cp:lastModifiedBy>инна</cp:lastModifiedBy>
  <cp:revision>20</cp:revision>
  <dcterms:created xsi:type="dcterms:W3CDTF">2015-10-13T16:35:04Z</dcterms:created>
  <dcterms:modified xsi:type="dcterms:W3CDTF">2022-03-02T03:42:57Z</dcterms:modified>
</cp:coreProperties>
</file>